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1" r:id="rId6"/>
    <p:sldId id="262" r:id="rId7"/>
    <p:sldId id="264" r:id="rId8"/>
    <p:sldId id="265" r:id="rId9"/>
    <p:sldId id="266" r:id="rId10"/>
    <p:sldId id="268" r:id="rId11"/>
    <p:sldId id="269" r:id="rId12"/>
    <p:sldId id="270"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吴玉兰" initials="吴玉兰" lastIdx="8" clrIdx="0"/>
  <p:cmAuthor id="2" name="Acer" initials="A" lastIdx="12" clrIdx="1"/>
  <p:cmAuthor id="3" name="HC TEOH" initials="HT" lastIdx="6" clrIdx="2"/>
  <p:cmAuthor id="4" name="DXN" initials="D"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BDE7"/>
    <a:srgbClr val="DCAC91"/>
    <a:srgbClr val="C4D967"/>
    <a:srgbClr val="987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4" d="100"/>
          <a:sy n="114" d="100"/>
        </p:scale>
        <p:origin x="157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hasCustomPrompt="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ko-KR" altLang="en-US"/>
              <a:t>마스터 제목 스타일 편집</a:t>
            </a:r>
            <a:endParaRPr lang="en-US" dirty="0"/>
          </a:p>
        </p:txBody>
      </p:sp>
      <p:sp>
        <p:nvSpPr>
          <p:cNvPr id="3" name="Content Placeholder 2"/>
          <p:cNvSpPr>
            <a:spLocks noGrp="1"/>
          </p:cNvSpPr>
          <p:nvPr>
            <p:ph idx="1" hasCustomPrompt="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ko-KR" altLang="en-US"/>
              <a:t>마스터 제목 스타일 편집</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hasCustomPrompt="1"/>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F3CA4A79-C4AD-4FF9-B34C-4CB0EB658BE7}" type="datetimeFigureOut">
              <a:rPr lang="ko-KR" altLang="en-US" smtClean="0"/>
              <a:t>2018-12-11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02FF368A-6D3D-40D3-B2EE-7143FB8CB5EF}"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A4A79-C4AD-4FF9-B34C-4CB0EB658BE7}" type="datetimeFigureOut">
              <a:rPr lang="ko-KR" altLang="en-US" smtClean="0"/>
              <a:t>2018-12-11</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F368A-6D3D-40D3-B2EE-7143FB8CB5EF}"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2028" y="0"/>
            <a:ext cx="9139943" cy="6857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2161725" y="679508"/>
            <a:ext cx="4820550" cy="553998"/>
          </a:xfrm>
          <a:prstGeom prst="rect">
            <a:avLst/>
          </a:prstGeom>
          <a:noFill/>
        </p:spPr>
        <p:txBody>
          <a:bodyPr wrap="none" rtlCol="0">
            <a:spAutoFit/>
          </a:bodyPr>
          <a:lstStyle/>
          <a:p>
            <a:pPr algn="ctr"/>
            <a:r>
              <a:rPr lang="en-US" altLang="ko-KR" sz="3000" dirty="0">
                <a:solidFill>
                  <a:srgbClr val="DCAC91"/>
                </a:solidFill>
                <a:latin typeface="Helvetica75" panose="020B0800000000000000" pitchFamily="34" charset="0"/>
              </a:rPr>
              <a:t>THE MAIN INGREDIENTS</a:t>
            </a:r>
            <a:endParaRPr lang="ko-KR" altLang="en-US" sz="3000" dirty="0">
              <a:solidFill>
                <a:srgbClr val="DCAC91"/>
              </a:solidFill>
              <a:latin typeface="Helvetica75" panose="020B0800000000000000" pitchFamily="34" charset="0"/>
            </a:endParaRPr>
          </a:p>
        </p:txBody>
      </p:sp>
      <p:sp>
        <p:nvSpPr>
          <p:cNvPr id="11" name="TextBox 10"/>
          <p:cNvSpPr txBox="1"/>
          <p:nvPr/>
        </p:nvSpPr>
        <p:spPr>
          <a:xfrm>
            <a:off x="2651181" y="2793534"/>
            <a:ext cx="1492717" cy="353943"/>
          </a:xfrm>
          <a:prstGeom prst="rect">
            <a:avLst/>
          </a:prstGeom>
          <a:noFill/>
        </p:spPr>
        <p:txBody>
          <a:bodyPr wrap="none" rtlCol="0">
            <a:spAutoFit/>
          </a:bodyPr>
          <a:lstStyle/>
          <a:p>
            <a:pPr algn="ctr"/>
            <a:r>
              <a:rPr lang="en-US" altLang="ko-KR" sz="1200" dirty="0">
                <a:solidFill>
                  <a:srgbClr val="DCAC91"/>
                </a:solidFill>
                <a:latin typeface="Helvetica75" panose="020B0800000000000000" pitchFamily="34" charset="0"/>
              </a:rPr>
              <a:t>CACAO EXTRACT</a:t>
            </a:r>
          </a:p>
          <a:p>
            <a:pPr algn="ctr"/>
            <a:endParaRPr lang="en-US" altLang="ko-KR" sz="500" dirty="0">
              <a:solidFill>
                <a:srgbClr val="98799F"/>
              </a:solidFill>
              <a:latin typeface="Helvetica75" panose="020B0800000000000000" pitchFamily="34" charset="0"/>
            </a:endParaRPr>
          </a:p>
        </p:txBody>
      </p:sp>
      <p:sp>
        <p:nvSpPr>
          <p:cNvPr id="12" name="TextBox 11"/>
          <p:cNvSpPr txBox="1"/>
          <p:nvPr/>
        </p:nvSpPr>
        <p:spPr>
          <a:xfrm>
            <a:off x="5235742" y="2793534"/>
            <a:ext cx="1021433" cy="353943"/>
          </a:xfrm>
          <a:prstGeom prst="rect">
            <a:avLst/>
          </a:prstGeom>
          <a:noFill/>
        </p:spPr>
        <p:txBody>
          <a:bodyPr wrap="none" rtlCol="0">
            <a:spAutoFit/>
          </a:bodyPr>
          <a:lstStyle/>
          <a:p>
            <a:pPr algn="ctr"/>
            <a:r>
              <a:rPr lang="en-US" altLang="ko-KR" sz="1200" dirty="0">
                <a:solidFill>
                  <a:srgbClr val="DCAC91"/>
                </a:solidFill>
                <a:latin typeface="Helvetica75" panose="020B0800000000000000" pitchFamily="34" charset="0"/>
              </a:rPr>
              <a:t>COLLAGEN</a:t>
            </a:r>
          </a:p>
          <a:p>
            <a:pPr algn="ctr"/>
            <a:endParaRPr lang="en-US" altLang="ko-KR" sz="500" dirty="0">
              <a:solidFill>
                <a:srgbClr val="98799F"/>
              </a:solidFill>
              <a:latin typeface="Helvetica75" panose="020B0800000000000000" pitchFamily="34" charset="0"/>
            </a:endParaRPr>
          </a:p>
        </p:txBody>
      </p:sp>
      <p:sp>
        <p:nvSpPr>
          <p:cNvPr id="13" name="TextBox 12"/>
          <p:cNvSpPr txBox="1"/>
          <p:nvPr/>
        </p:nvSpPr>
        <p:spPr>
          <a:xfrm>
            <a:off x="2531979" y="5176007"/>
            <a:ext cx="1731116" cy="353943"/>
          </a:xfrm>
          <a:prstGeom prst="rect">
            <a:avLst/>
          </a:prstGeom>
          <a:noFill/>
        </p:spPr>
        <p:txBody>
          <a:bodyPr wrap="none" rtlCol="0">
            <a:spAutoFit/>
          </a:bodyPr>
          <a:lstStyle/>
          <a:p>
            <a:pPr algn="ctr"/>
            <a:r>
              <a:rPr lang="en-US" altLang="ko-KR" sz="1200" dirty="0">
                <a:solidFill>
                  <a:srgbClr val="DCAC91"/>
                </a:solidFill>
                <a:latin typeface="Helvetica75" panose="020B0800000000000000" pitchFamily="34" charset="0"/>
              </a:rPr>
              <a:t>CENTELLA EXTRACT</a:t>
            </a:r>
          </a:p>
          <a:p>
            <a:pPr algn="ctr"/>
            <a:endParaRPr lang="en-US" altLang="ko-KR" sz="500" dirty="0">
              <a:solidFill>
                <a:srgbClr val="98799F"/>
              </a:solidFill>
              <a:latin typeface="Helvetica75" panose="020B0800000000000000" pitchFamily="34" charset="0"/>
            </a:endParaRPr>
          </a:p>
        </p:txBody>
      </p:sp>
      <p:sp>
        <p:nvSpPr>
          <p:cNvPr id="14" name="TextBox 13"/>
          <p:cNvSpPr txBox="1"/>
          <p:nvPr/>
        </p:nvSpPr>
        <p:spPr>
          <a:xfrm>
            <a:off x="4773499" y="5176007"/>
            <a:ext cx="1945917" cy="353943"/>
          </a:xfrm>
          <a:prstGeom prst="rect">
            <a:avLst/>
          </a:prstGeom>
          <a:noFill/>
        </p:spPr>
        <p:txBody>
          <a:bodyPr wrap="none" rtlCol="0">
            <a:spAutoFit/>
          </a:bodyPr>
          <a:lstStyle/>
          <a:p>
            <a:pPr algn="ctr"/>
            <a:r>
              <a:rPr lang="en-US" altLang="ko-KR" sz="1200" dirty="0">
                <a:solidFill>
                  <a:srgbClr val="DCAC91"/>
                </a:solidFill>
                <a:latin typeface="Helvetica75" panose="020B0800000000000000" pitchFamily="34" charset="0"/>
              </a:rPr>
              <a:t>GANODERMA EXTRACT</a:t>
            </a:r>
          </a:p>
          <a:p>
            <a:pPr algn="ctr"/>
            <a:endParaRPr lang="en-US" altLang="ko-KR" sz="500" dirty="0">
              <a:solidFill>
                <a:srgbClr val="98799F"/>
              </a:solidFill>
              <a:latin typeface="Helvetica75" panose="020B0800000000000000"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01728" y="4362275"/>
            <a:ext cx="2052806" cy="369332"/>
          </a:xfrm>
          <a:prstGeom prst="rect">
            <a:avLst/>
          </a:prstGeom>
          <a:noFill/>
        </p:spPr>
        <p:txBody>
          <a:bodyPr wrap="none" rtlCol="0">
            <a:spAutoFit/>
          </a:bodyPr>
          <a:lstStyle/>
          <a:p>
            <a:pPr algn="ctr"/>
            <a:r>
              <a:rPr lang="en-US" altLang="ko-KR" dirty="0">
                <a:solidFill>
                  <a:schemeClr val="tx1">
                    <a:lumMod val="65000"/>
                    <a:lumOff val="35000"/>
                  </a:schemeClr>
                </a:solidFill>
                <a:latin typeface="Helvetica75" panose="020B0800000000000000" pitchFamily="34" charset="0"/>
              </a:rPr>
              <a:t>Elasticity &amp; Vitality</a:t>
            </a:r>
            <a:endParaRPr lang="ko-KR" altLang="en-US" dirty="0">
              <a:solidFill>
                <a:schemeClr val="tx1">
                  <a:lumMod val="65000"/>
                  <a:lumOff val="35000"/>
                </a:schemeClr>
              </a:solidFill>
              <a:latin typeface="Helvetica-Light" panose="020B0400000000000000" pitchFamily="34" charset="0"/>
            </a:endParaRPr>
          </a:p>
        </p:txBody>
      </p:sp>
      <p:pic>
        <p:nvPicPr>
          <p:cNvPr id="8" name="그래픽 7"/>
          <p:cNvPicPr>
            <a:picLocks noChangeAspect="1"/>
          </p:cNvPicPr>
          <p:nvPr/>
        </p:nvPicPr>
        <p:blipFill>
          <a:blip r:embed="rId3" cstate="print"/>
          <a:stretch>
            <a:fillRect/>
          </a:stretch>
        </p:blipFill>
        <p:spPr>
          <a:xfrm>
            <a:off x="4122390" y="1500525"/>
            <a:ext cx="4133850" cy="3381375"/>
          </a:xfrm>
          <a:prstGeom prst="rect">
            <a:avLst/>
          </a:prstGeom>
        </p:spPr>
      </p:pic>
      <p:sp>
        <p:nvSpPr>
          <p:cNvPr id="7" name="TextBox 6"/>
          <p:cNvSpPr txBox="1"/>
          <p:nvPr/>
        </p:nvSpPr>
        <p:spPr>
          <a:xfrm>
            <a:off x="4068168" y="1475884"/>
            <a:ext cx="4214198" cy="4339650"/>
          </a:xfrm>
          <a:prstGeom prst="rect">
            <a:avLst/>
          </a:prstGeom>
          <a:noFill/>
        </p:spPr>
        <p:txBody>
          <a:bodyPr wrap="square" rtlCol="0">
            <a:spAutoFit/>
          </a:bodyPr>
          <a:lstStyle/>
          <a:p>
            <a:pPr algn="just">
              <a:lnSpc>
                <a:spcPct val="150000"/>
              </a:lnSpc>
            </a:pPr>
            <a:r>
              <a:rPr lang="en-US" altLang="ko-KR" sz="2400" dirty="0">
                <a:solidFill>
                  <a:schemeClr val="bg1"/>
                </a:solidFill>
                <a:effectLst>
                  <a:outerShdw blurRad="38100" dist="38100" dir="2700000" algn="tl">
                    <a:srgbClr val="000000">
                      <a:alpha val="43137"/>
                    </a:srgbClr>
                  </a:outerShdw>
                </a:effectLst>
                <a:latin typeface="Helvetica75" panose="020B0800000000000000" pitchFamily="34" charset="0"/>
              </a:rPr>
              <a:t>· Efficacy and Effect</a:t>
            </a:r>
          </a:p>
          <a:p>
            <a:pPr marL="171450" indent="-171450" algn="just">
              <a:lnSpc>
                <a:spcPct val="150000"/>
              </a:lnSpc>
              <a:buFontTx/>
              <a:buChar char="-"/>
            </a:pPr>
            <a:endParaRPr lang="en-SG" altLang="en-US" sz="800" dirty="0">
              <a:solidFill>
                <a:schemeClr val="bg1"/>
              </a:solidFill>
              <a:effectLst>
                <a:outerShdw blurRad="38100" dist="38100" dir="2700000" algn="tl">
                  <a:srgbClr val="000000">
                    <a:alpha val="43137"/>
                  </a:srgbClr>
                </a:outerShdw>
              </a:effectLst>
              <a:latin typeface="Helvetica-Light" panose="020B0400000000000000" pitchFamily="34" charset="0"/>
            </a:endParaRPr>
          </a:p>
          <a:p>
            <a:pPr marL="171450" indent="-171450" algn="just">
              <a:lnSpc>
                <a:spcPct val="150000"/>
              </a:lnSpc>
              <a:buFontTx/>
              <a:buChar char="-"/>
            </a:pPr>
            <a:r>
              <a:rPr lang="en-SG" altLang="en-US" sz="1600" dirty="0">
                <a:solidFill>
                  <a:schemeClr val="bg1"/>
                </a:solidFill>
                <a:effectLst>
                  <a:outerShdw blurRad="38100" dist="38100" dir="2700000" algn="tl">
                    <a:srgbClr val="000000">
                      <a:alpha val="43137"/>
                    </a:srgbClr>
                  </a:outerShdw>
                </a:effectLst>
                <a:latin typeface="Helvetica-Light" panose="020B0400000000000000" pitchFamily="34" charset="0"/>
              </a:rPr>
              <a:t>Firmly adheres to the face</a:t>
            </a:r>
            <a:endPar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endParaRP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Vitalizes the skin</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Support skin elasticity</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Protects your skin</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Improves the appearance of skin</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Makes skin soft and smooth</a:t>
            </a:r>
          </a:p>
          <a:p>
            <a:pPr algn="just">
              <a:lnSpc>
                <a:spcPct val="150000"/>
              </a:lnSpc>
            </a:pPr>
            <a:endParaRPr lang="en-US" altLang="ko-KR" sz="1600" dirty="0">
              <a:solidFill>
                <a:schemeClr val="bg1"/>
              </a:solidFill>
              <a:effectLst>
                <a:outerShdw blurRad="38100" dist="38100" dir="2700000" algn="tl">
                  <a:srgbClr val="000000">
                    <a:alpha val="43137"/>
                  </a:srgbClr>
                </a:outerShdw>
              </a:effectLst>
              <a:latin typeface="Helvetica75" panose="020B0800000000000000" pitchFamily="34" charset="0"/>
            </a:endParaRPr>
          </a:p>
          <a:p>
            <a:pPr algn="just">
              <a:lnSpc>
                <a:spcPct val="150000"/>
              </a:lnSpc>
            </a:pPr>
            <a:endParaRPr lang="en-US" altLang="ko-KR" sz="800" dirty="0">
              <a:solidFill>
                <a:schemeClr val="bg1"/>
              </a:solidFill>
              <a:effectLst>
                <a:outerShdw blurRad="38100" dist="38100" dir="2700000" algn="tl">
                  <a:srgbClr val="000000">
                    <a:alpha val="43137"/>
                  </a:srgbClr>
                </a:outerShdw>
              </a:effectLst>
              <a:latin typeface="Helvetica75" panose="020B0800000000000000" pitchFamily="34" charset="0"/>
            </a:endParaRPr>
          </a:p>
          <a:p>
            <a:pPr algn="just">
              <a:lnSpc>
                <a:spcPct val="150000"/>
              </a:lnSpc>
            </a:pPr>
            <a:r>
              <a:rPr lang="en-US" altLang="ko-KR" sz="1600" dirty="0">
                <a:solidFill>
                  <a:schemeClr val="bg1"/>
                </a:solidFill>
                <a:effectLst>
                  <a:outerShdw blurRad="38100" dist="38100" dir="2700000" algn="tl">
                    <a:srgbClr val="000000">
                      <a:alpha val="43137"/>
                    </a:srgbClr>
                  </a:outerShdw>
                </a:effectLst>
                <a:latin typeface="Helvetica75" panose="020B0800000000000000" pitchFamily="34" charset="0"/>
              </a:rPr>
              <a:t>· NET CONTENT</a:t>
            </a:r>
          </a:p>
          <a:p>
            <a:pPr algn="just">
              <a:lnSpc>
                <a:spcPct val="150000"/>
              </a:lnSpc>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  25 ml</a:t>
            </a:r>
            <a:endParaRPr lang="ko-KR" altLang="en-US" sz="1600" dirty="0">
              <a:solidFill>
                <a:schemeClr val="bg1"/>
              </a:solidFill>
              <a:effectLst>
                <a:outerShdw blurRad="38100" dist="38100" dir="2700000" algn="tl">
                  <a:srgbClr val="000000">
                    <a:alpha val="43137"/>
                  </a:srgbClr>
                </a:outerShdw>
              </a:effectLst>
              <a:latin typeface="Helvetica-Light" panose="020B0400000000000000"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444929" y="838899"/>
            <a:ext cx="2254142" cy="477054"/>
          </a:xfrm>
          <a:prstGeom prst="rect">
            <a:avLst/>
          </a:prstGeom>
          <a:noFill/>
        </p:spPr>
        <p:txBody>
          <a:bodyPr wrap="none" rtlCol="0">
            <a:spAutoFit/>
          </a:bodyPr>
          <a:lstStyle/>
          <a:p>
            <a:pPr algn="ctr"/>
            <a:r>
              <a:rPr lang="en-US" altLang="ko-KR" sz="2500" dirty="0">
                <a:solidFill>
                  <a:srgbClr val="84BDE7"/>
                </a:solidFill>
                <a:latin typeface="Helvetica75" panose="020B0800000000000000" pitchFamily="34" charset="0"/>
              </a:rPr>
              <a:t>HOW TO USE</a:t>
            </a:r>
            <a:endParaRPr lang="ko-KR" altLang="en-US" sz="2500" dirty="0">
              <a:solidFill>
                <a:srgbClr val="84BDE7"/>
              </a:solidFill>
              <a:latin typeface="Helvetica75" panose="020B0800000000000000" pitchFamily="34" charset="0"/>
            </a:endParaRPr>
          </a:p>
        </p:txBody>
      </p:sp>
      <p:sp>
        <p:nvSpPr>
          <p:cNvPr id="5" name="TextBox 4"/>
          <p:cNvSpPr txBox="1"/>
          <p:nvPr/>
        </p:nvSpPr>
        <p:spPr>
          <a:xfrm>
            <a:off x="693136" y="4320329"/>
            <a:ext cx="1736373" cy="461665"/>
          </a:xfrm>
          <a:prstGeom prst="rect">
            <a:avLst/>
          </a:prstGeom>
          <a:noFill/>
        </p:spPr>
        <p:txBody>
          <a:bodyPr wrap="none" rtlCol="0">
            <a:spAutoFit/>
          </a:bodyPr>
          <a:lstStyle/>
          <a:p>
            <a:pPr algn="ctr"/>
            <a:r>
              <a:rPr lang="en-US" altLang="ko-KR" sz="1200" dirty="0">
                <a:latin typeface="Helvetica-Light" panose="020B0400000000000000" pitchFamily="34" charset="0"/>
              </a:rPr>
              <a:t>Cleanse your face and</a:t>
            </a:r>
          </a:p>
          <a:p>
            <a:pPr algn="ctr"/>
            <a:r>
              <a:rPr lang="en-US" altLang="ko-KR" sz="1200" dirty="0">
                <a:latin typeface="Helvetica-Light" panose="020B0400000000000000" pitchFamily="34" charset="0"/>
              </a:rPr>
              <a:t>apply a toner.</a:t>
            </a:r>
            <a:endParaRPr lang="ko-KR" altLang="en-US" sz="1200" dirty="0">
              <a:latin typeface="Helvetica-Light" panose="020B0400000000000000" pitchFamily="34" charset="0"/>
            </a:endParaRPr>
          </a:p>
        </p:txBody>
      </p:sp>
      <p:sp>
        <p:nvSpPr>
          <p:cNvPr id="6" name="TextBox 5"/>
          <p:cNvSpPr txBox="1"/>
          <p:nvPr/>
        </p:nvSpPr>
        <p:spPr>
          <a:xfrm>
            <a:off x="2733628" y="4320329"/>
            <a:ext cx="1614993" cy="646331"/>
          </a:xfrm>
          <a:prstGeom prst="rect">
            <a:avLst/>
          </a:prstGeom>
          <a:noFill/>
        </p:spPr>
        <p:txBody>
          <a:bodyPr wrap="none" rtlCol="0">
            <a:spAutoFit/>
          </a:bodyPr>
          <a:lstStyle/>
          <a:p>
            <a:pPr algn="ctr"/>
            <a:r>
              <a:rPr lang="en-US" altLang="ko-KR" sz="1200" dirty="0">
                <a:latin typeface="Helvetica-Light" panose="020B0400000000000000" pitchFamily="34" charset="0"/>
              </a:rPr>
              <a:t>Wear the facial mask</a:t>
            </a:r>
          </a:p>
          <a:p>
            <a:pPr algn="ctr"/>
            <a:r>
              <a:rPr lang="en-US" altLang="ko-KR" sz="1200" dirty="0">
                <a:latin typeface="Helvetica-Light" panose="020B0400000000000000" pitchFamily="34" charset="0"/>
              </a:rPr>
              <a:t>evenly, avoiding the</a:t>
            </a:r>
          </a:p>
          <a:p>
            <a:pPr algn="ctr"/>
            <a:r>
              <a:rPr lang="en-US" altLang="ko-KR" sz="1200" dirty="0">
                <a:latin typeface="Helvetica-Light" panose="020B0400000000000000" pitchFamily="34" charset="0"/>
              </a:rPr>
              <a:t>eyes and mouth.</a:t>
            </a:r>
            <a:endParaRPr lang="ko-KR" altLang="en-US" sz="1200" dirty="0">
              <a:latin typeface="Helvetica-Light" panose="020B0400000000000000" pitchFamily="34" charset="0"/>
            </a:endParaRPr>
          </a:p>
        </p:txBody>
      </p:sp>
      <p:sp>
        <p:nvSpPr>
          <p:cNvPr id="7" name="TextBox 6"/>
          <p:cNvSpPr txBox="1"/>
          <p:nvPr/>
        </p:nvSpPr>
        <p:spPr>
          <a:xfrm>
            <a:off x="4725073" y="4320329"/>
            <a:ext cx="1755610" cy="646331"/>
          </a:xfrm>
          <a:prstGeom prst="rect">
            <a:avLst/>
          </a:prstGeom>
          <a:noFill/>
        </p:spPr>
        <p:txBody>
          <a:bodyPr wrap="none" rtlCol="0">
            <a:spAutoFit/>
          </a:bodyPr>
          <a:lstStyle/>
          <a:p>
            <a:pPr algn="ctr"/>
            <a:r>
              <a:rPr lang="en-US" altLang="ko-KR" sz="1200" dirty="0">
                <a:latin typeface="Helvetica-Light" panose="020B0400000000000000" pitchFamily="34" charset="0"/>
              </a:rPr>
              <a:t>Leave it on for 15 to 20</a:t>
            </a:r>
          </a:p>
          <a:p>
            <a:pPr algn="ctr"/>
            <a:r>
              <a:rPr lang="en-US" altLang="ko-KR" sz="1200" dirty="0">
                <a:latin typeface="Helvetica-Light" panose="020B0400000000000000" pitchFamily="34" charset="0"/>
              </a:rPr>
              <a:t>minutes and gently</a:t>
            </a:r>
          </a:p>
          <a:p>
            <a:pPr algn="ctr"/>
            <a:r>
              <a:rPr lang="en-US" altLang="ko-KR" sz="1200" dirty="0">
                <a:latin typeface="Helvetica-Light" panose="020B0400000000000000" pitchFamily="34" charset="0"/>
              </a:rPr>
              <a:t>take the mask off. </a:t>
            </a:r>
            <a:endParaRPr lang="ko-KR" altLang="en-US" sz="1200" dirty="0">
              <a:latin typeface="Helvetica-Light" panose="020B0400000000000000" pitchFamily="34" charset="0"/>
            </a:endParaRPr>
          </a:p>
        </p:txBody>
      </p:sp>
      <p:sp>
        <p:nvSpPr>
          <p:cNvPr id="8" name="TextBox 7"/>
          <p:cNvSpPr txBox="1"/>
          <p:nvPr/>
        </p:nvSpPr>
        <p:spPr>
          <a:xfrm>
            <a:off x="6622831" y="4320329"/>
            <a:ext cx="1900457" cy="830997"/>
          </a:xfrm>
          <a:prstGeom prst="rect">
            <a:avLst/>
          </a:prstGeom>
          <a:noFill/>
        </p:spPr>
        <p:txBody>
          <a:bodyPr wrap="none" rtlCol="0">
            <a:spAutoFit/>
          </a:bodyPr>
          <a:lstStyle/>
          <a:p>
            <a:pPr algn="ctr"/>
            <a:r>
              <a:rPr lang="en-US" altLang="ko-KR" sz="1200" dirty="0">
                <a:latin typeface="Helvetica-Light" panose="020B0400000000000000" pitchFamily="34" charset="0"/>
              </a:rPr>
              <a:t>Tap your face gently until</a:t>
            </a:r>
          </a:p>
          <a:p>
            <a:pPr algn="ctr"/>
            <a:r>
              <a:rPr lang="en-US" altLang="ko-KR" sz="1200" dirty="0">
                <a:latin typeface="Helvetica-Light" panose="020B0400000000000000" pitchFamily="34" charset="0"/>
              </a:rPr>
              <a:t>the essence on your</a:t>
            </a:r>
          </a:p>
          <a:p>
            <a:pPr algn="ctr"/>
            <a:r>
              <a:rPr lang="en-US" altLang="ko-KR" sz="1200" dirty="0">
                <a:latin typeface="Helvetica-Light" panose="020B0400000000000000" pitchFamily="34" charset="0"/>
              </a:rPr>
              <a:t>face is fully absorbed</a:t>
            </a:r>
          </a:p>
          <a:p>
            <a:pPr algn="ctr"/>
            <a:r>
              <a:rPr lang="en-US" altLang="ko-KR" sz="1200" dirty="0">
                <a:latin typeface="Helvetica-Light" panose="020B0400000000000000" pitchFamily="34" charset="0"/>
              </a:rPr>
              <a:t>into the skin.</a:t>
            </a:r>
            <a:endParaRPr lang="ko-KR" altLang="en-US" sz="1200" dirty="0">
              <a:latin typeface="Helvetica-Light" panose="020B0400000000000000"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100539" y="3113529"/>
            <a:ext cx="2942922" cy="830997"/>
          </a:xfrm>
          <a:prstGeom prst="rect">
            <a:avLst/>
          </a:prstGeom>
          <a:noFill/>
        </p:spPr>
        <p:txBody>
          <a:bodyPr wrap="none" rtlCol="0">
            <a:spAutoFit/>
          </a:bodyPr>
          <a:lstStyle/>
          <a:p>
            <a:pPr algn="ctr"/>
            <a:r>
              <a:rPr lang="en-US" altLang="ko-KR" sz="4800" dirty="0">
                <a:solidFill>
                  <a:schemeClr val="bg1"/>
                </a:solidFill>
                <a:latin typeface="Helvetica75" panose="020B0800000000000000" pitchFamily="34" charset="0"/>
              </a:rPr>
              <a:t>THANK YOU</a:t>
            </a:r>
            <a:endParaRPr lang="ko-KR" altLang="en-US" sz="4800" dirty="0">
              <a:solidFill>
                <a:schemeClr val="bg1"/>
              </a:solidFill>
              <a:latin typeface="Helvetica75" panose="020B0800000000000000"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854262" y="2181138"/>
            <a:ext cx="2453620" cy="523220"/>
          </a:xfrm>
          <a:prstGeom prst="rect">
            <a:avLst/>
          </a:prstGeom>
          <a:noFill/>
        </p:spPr>
        <p:txBody>
          <a:bodyPr wrap="none" rtlCol="0">
            <a:spAutoFit/>
          </a:bodyPr>
          <a:lstStyle/>
          <a:p>
            <a:r>
              <a:rPr lang="en-US" altLang="ko-KR" sz="2800" dirty="0">
                <a:latin typeface="Helvetica75" panose="020B0800000000000000" pitchFamily="34" charset="0"/>
              </a:rPr>
              <a:t>DXN MASK PACK</a:t>
            </a:r>
            <a:endParaRPr lang="ko-KR" altLang="en-US" sz="2800" dirty="0">
              <a:latin typeface="Helvetica75" panose="020B0800000000000000" pitchFamily="34" charset="0"/>
            </a:endParaRPr>
          </a:p>
        </p:txBody>
      </p:sp>
      <p:sp>
        <p:nvSpPr>
          <p:cNvPr id="5" name="TextBox 4"/>
          <p:cNvSpPr txBox="1"/>
          <p:nvPr/>
        </p:nvSpPr>
        <p:spPr>
          <a:xfrm>
            <a:off x="3867325" y="2771778"/>
            <a:ext cx="4283898" cy="1785104"/>
          </a:xfrm>
          <a:prstGeom prst="rect">
            <a:avLst/>
          </a:prstGeom>
          <a:noFill/>
        </p:spPr>
        <p:txBody>
          <a:bodyPr wrap="square" rtlCol="0">
            <a:spAutoFit/>
          </a:bodyPr>
          <a:lstStyle/>
          <a:p>
            <a:pPr algn="just"/>
            <a:r>
              <a:rPr lang="en-US" altLang="ko-KR" sz="2000" dirty="0">
                <a:latin typeface="Helvetica75" panose="020B0800000000000000" pitchFamily="34" charset="0"/>
              </a:rPr>
              <a:t>SOFT TENCEL MASK SHEET</a:t>
            </a:r>
            <a:r>
              <a:rPr lang="en-US" altLang="ko-KR" sz="2000" dirty="0">
                <a:latin typeface="Helvetica-Light" panose="020B0400000000000000" pitchFamily="34" charset="0"/>
              </a:rPr>
              <a:t> </a:t>
            </a:r>
            <a:r>
              <a:rPr lang="en-US" altLang="ko-KR" dirty="0">
                <a:latin typeface="Helvetica-Light" panose="020B0400000000000000"/>
              </a:rPr>
              <a:t>is extracted from eucalyptus tree and it is soft, breathable, lightweight and comfortable. The mask sheet comes in smooth and silky soft surface that drapes beautifully to flatter every part of your face.</a:t>
            </a:r>
            <a:endParaRPr lang="ko-KR" altLang="en-US" dirty="0">
              <a:latin typeface="Helvetica-Light" panose="020B04000000000000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161725" y="679508"/>
            <a:ext cx="4820550" cy="553998"/>
          </a:xfrm>
          <a:prstGeom prst="rect">
            <a:avLst/>
          </a:prstGeom>
          <a:noFill/>
        </p:spPr>
        <p:txBody>
          <a:bodyPr wrap="none" rtlCol="0">
            <a:spAutoFit/>
          </a:bodyPr>
          <a:lstStyle/>
          <a:p>
            <a:pPr algn="ctr"/>
            <a:r>
              <a:rPr lang="en-US" altLang="ko-KR" sz="3000" dirty="0">
                <a:solidFill>
                  <a:srgbClr val="98799F"/>
                </a:solidFill>
                <a:latin typeface="Helvetica75" panose="020B0800000000000000" pitchFamily="34" charset="0"/>
              </a:rPr>
              <a:t>THE MAIN INGREDIENTS</a:t>
            </a:r>
            <a:endParaRPr lang="ko-KR" altLang="en-US" sz="3000" dirty="0">
              <a:solidFill>
                <a:srgbClr val="98799F"/>
              </a:solidFill>
              <a:latin typeface="Helvetica75" panose="020B0800000000000000" pitchFamily="34" charset="0"/>
            </a:endParaRPr>
          </a:p>
        </p:txBody>
      </p:sp>
      <p:sp>
        <p:nvSpPr>
          <p:cNvPr id="5" name="TextBox 4"/>
          <p:cNvSpPr txBox="1"/>
          <p:nvPr/>
        </p:nvSpPr>
        <p:spPr>
          <a:xfrm>
            <a:off x="2519511" y="2793534"/>
            <a:ext cx="1756058" cy="353943"/>
          </a:xfrm>
          <a:prstGeom prst="rect">
            <a:avLst/>
          </a:prstGeom>
          <a:noFill/>
        </p:spPr>
        <p:txBody>
          <a:bodyPr wrap="none" rtlCol="0">
            <a:spAutoFit/>
          </a:bodyPr>
          <a:lstStyle/>
          <a:p>
            <a:pPr algn="ctr"/>
            <a:r>
              <a:rPr lang="en-US" altLang="ko-KR" sz="1200" dirty="0">
                <a:solidFill>
                  <a:srgbClr val="98799F"/>
                </a:solidFill>
                <a:latin typeface="Helvetica75" panose="020B0800000000000000" pitchFamily="34" charset="0"/>
              </a:rPr>
              <a:t>AMETHYST POWDER</a:t>
            </a:r>
          </a:p>
          <a:p>
            <a:pPr algn="ctr"/>
            <a:endParaRPr lang="en-US" altLang="ko-KR" sz="500" dirty="0">
              <a:solidFill>
                <a:srgbClr val="98799F"/>
              </a:solidFill>
              <a:latin typeface="Helvetica75" panose="020B0800000000000000" pitchFamily="34" charset="0"/>
            </a:endParaRPr>
          </a:p>
        </p:txBody>
      </p:sp>
      <p:sp>
        <p:nvSpPr>
          <p:cNvPr id="6" name="TextBox 5"/>
          <p:cNvSpPr txBox="1"/>
          <p:nvPr/>
        </p:nvSpPr>
        <p:spPr>
          <a:xfrm>
            <a:off x="4872088" y="2793534"/>
            <a:ext cx="1748748" cy="353943"/>
          </a:xfrm>
          <a:prstGeom prst="rect">
            <a:avLst/>
          </a:prstGeom>
          <a:noFill/>
        </p:spPr>
        <p:txBody>
          <a:bodyPr wrap="none" rtlCol="0">
            <a:spAutoFit/>
          </a:bodyPr>
          <a:lstStyle/>
          <a:p>
            <a:pPr algn="ctr"/>
            <a:r>
              <a:rPr lang="en-US" altLang="ko-KR" sz="1200" dirty="0">
                <a:solidFill>
                  <a:srgbClr val="98799F"/>
                </a:solidFill>
                <a:latin typeface="Helvetica75" panose="020B0800000000000000" pitchFamily="34" charset="0"/>
              </a:rPr>
              <a:t>SPIRULINA EXTRACT</a:t>
            </a:r>
          </a:p>
          <a:p>
            <a:pPr algn="ctr"/>
            <a:endParaRPr lang="en-US" altLang="ko-KR" sz="500" dirty="0">
              <a:solidFill>
                <a:srgbClr val="98799F"/>
              </a:solidFill>
              <a:latin typeface="Helvetica75" panose="020B0800000000000000" pitchFamily="34" charset="0"/>
            </a:endParaRPr>
          </a:p>
        </p:txBody>
      </p:sp>
      <p:sp>
        <p:nvSpPr>
          <p:cNvPr id="7" name="TextBox 6"/>
          <p:cNvSpPr txBox="1"/>
          <p:nvPr/>
        </p:nvSpPr>
        <p:spPr>
          <a:xfrm>
            <a:off x="2424580" y="5176007"/>
            <a:ext cx="1945917" cy="353943"/>
          </a:xfrm>
          <a:prstGeom prst="rect">
            <a:avLst/>
          </a:prstGeom>
          <a:noFill/>
        </p:spPr>
        <p:txBody>
          <a:bodyPr wrap="none" rtlCol="0">
            <a:spAutoFit/>
          </a:bodyPr>
          <a:lstStyle/>
          <a:p>
            <a:pPr algn="ctr"/>
            <a:r>
              <a:rPr lang="en-US" altLang="ko-KR" sz="1200" dirty="0">
                <a:solidFill>
                  <a:srgbClr val="98799F"/>
                </a:solidFill>
                <a:latin typeface="Helvetica75" panose="020B0800000000000000" pitchFamily="34" charset="0"/>
              </a:rPr>
              <a:t>GANODERMA EXTRACT</a:t>
            </a:r>
          </a:p>
          <a:p>
            <a:pPr algn="ctr"/>
            <a:endParaRPr lang="en-US" altLang="ko-KR" sz="500" dirty="0">
              <a:solidFill>
                <a:srgbClr val="98799F"/>
              </a:solidFill>
              <a:latin typeface="Helvetica75" panose="020B0800000000000000" pitchFamily="34" charset="0"/>
            </a:endParaRPr>
          </a:p>
        </p:txBody>
      </p:sp>
      <p:sp>
        <p:nvSpPr>
          <p:cNvPr id="8" name="TextBox 7"/>
          <p:cNvSpPr txBox="1"/>
          <p:nvPr/>
        </p:nvSpPr>
        <p:spPr>
          <a:xfrm>
            <a:off x="4986364" y="5176007"/>
            <a:ext cx="1520190" cy="352425"/>
          </a:xfrm>
          <a:prstGeom prst="rect">
            <a:avLst/>
          </a:prstGeom>
          <a:noFill/>
        </p:spPr>
        <p:txBody>
          <a:bodyPr wrap="none" rtlCol="0">
            <a:spAutoFit/>
          </a:bodyPr>
          <a:lstStyle/>
          <a:p>
            <a:pPr algn="ctr"/>
            <a:r>
              <a:rPr lang="en-US" altLang="ko-KR" sz="1200" dirty="0">
                <a:solidFill>
                  <a:srgbClr val="98799F"/>
                </a:solidFill>
                <a:latin typeface="Helvetica75" panose="020B0800000000000000" pitchFamily="34" charset="0"/>
              </a:rPr>
              <a:t>MORUS BARK EXTRACT</a:t>
            </a:r>
          </a:p>
          <a:p>
            <a:pPr algn="ctr"/>
            <a:endParaRPr lang="en-US" altLang="ko-KR" sz="500" dirty="0">
              <a:solidFill>
                <a:srgbClr val="98799F"/>
              </a:solidFill>
              <a:latin typeface="Helvetica75" panose="020B0800000000000000"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87915" y="4362275"/>
            <a:ext cx="2280431" cy="369332"/>
          </a:xfrm>
          <a:prstGeom prst="rect">
            <a:avLst/>
          </a:prstGeom>
          <a:noFill/>
        </p:spPr>
        <p:txBody>
          <a:bodyPr wrap="none" rtlCol="0">
            <a:spAutoFit/>
          </a:bodyPr>
          <a:lstStyle/>
          <a:p>
            <a:pPr algn="ctr"/>
            <a:r>
              <a:rPr lang="en-US" altLang="ko-KR" dirty="0" err="1">
                <a:solidFill>
                  <a:schemeClr val="tx1">
                    <a:lumMod val="65000"/>
                    <a:lumOff val="35000"/>
                  </a:schemeClr>
                </a:solidFill>
                <a:latin typeface="Helvetica75" panose="020B0800000000000000" pitchFamily="34" charset="0"/>
              </a:rPr>
              <a:t>Revitality</a:t>
            </a:r>
            <a:r>
              <a:rPr lang="en-US" altLang="ko-KR" dirty="0">
                <a:solidFill>
                  <a:schemeClr val="tx1">
                    <a:lumMod val="65000"/>
                    <a:lumOff val="35000"/>
                  </a:schemeClr>
                </a:solidFill>
                <a:latin typeface="Helvetica75" panose="020B0800000000000000" pitchFamily="34" charset="0"/>
              </a:rPr>
              <a:t> &amp; Brightening</a:t>
            </a:r>
            <a:endParaRPr lang="ko-KR" altLang="en-US" dirty="0">
              <a:solidFill>
                <a:schemeClr val="tx1">
                  <a:lumMod val="65000"/>
                  <a:lumOff val="35000"/>
                </a:schemeClr>
              </a:solidFill>
              <a:latin typeface="Helvetica-Light" panose="020B0400000000000000" pitchFamily="34" charset="0"/>
            </a:endParaRPr>
          </a:p>
        </p:txBody>
      </p:sp>
      <p:sp>
        <p:nvSpPr>
          <p:cNvPr id="5" name="TextBox 4"/>
          <p:cNvSpPr txBox="1"/>
          <p:nvPr/>
        </p:nvSpPr>
        <p:spPr>
          <a:xfrm>
            <a:off x="4183776" y="1494599"/>
            <a:ext cx="4103942" cy="4847481"/>
          </a:xfrm>
          <a:prstGeom prst="rect">
            <a:avLst/>
          </a:prstGeom>
          <a:noFill/>
        </p:spPr>
        <p:txBody>
          <a:bodyPr wrap="square" rtlCol="0">
            <a:spAutoFit/>
          </a:bodyPr>
          <a:lstStyle/>
          <a:p>
            <a:pPr algn="just">
              <a:lnSpc>
                <a:spcPct val="150000"/>
              </a:lnSpc>
            </a:pPr>
            <a:r>
              <a:rPr lang="en-US" altLang="ko-KR" sz="2400" dirty="0">
                <a:solidFill>
                  <a:schemeClr val="bg1"/>
                </a:solidFill>
                <a:effectLst>
                  <a:outerShdw blurRad="38100" dist="38100" dir="2700000" algn="tl">
                    <a:srgbClr val="000000">
                      <a:alpha val="43137"/>
                    </a:srgbClr>
                  </a:outerShdw>
                </a:effectLst>
                <a:latin typeface="Helvetica75" panose="020B0800000000000000" pitchFamily="34" charset="0"/>
              </a:rPr>
              <a:t>· Efficacy and Effect</a:t>
            </a:r>
          </a:p>
          <a:p>
            <a:pPr algn="just">
              <a:lnSpc>
                <a:spcPct val="150000"/>
              </a:lnSpc>
            </a:pPr>
            <a:endParaRPr lang="en-US" altLang="ko-KR" sz="500" dirty="0">
              <a:solidFill>
                <a:schemeClr val="bg1"/>
              </a:solidFill>
              <a:effectLst>
                <a:outerShdw blurRad="38100" dist="38100" dir="2700000" algn="tl">
                  <a:srgbClr val="000000">
                    <a:alpha val="43137"/>
                  </a:srgbClr>
                </a:outerShdw>
              </a:effectLst>
              <a:latin typeface="Helvetica-Light" panose="020B0400000000000000" pitchFamily="34" charset="0"/>
            </a:endParaRPr>
          </a:p>
          <a:p>
            <a:pPr marL="171450" indent="-171450" algn="just">
              <a:lnSpc>
                <a:spcPct val="150000"/>
              </a:lnSpc>
              <a:buFontTx/>
              <a:buChar char="-"/>
            </a:pPr>
            <a:r>
              <a:rPr lang="en-SG" altLang="en-US" sz="1600" dirty="0">
                <a:solidFill>
                  <a:schemeClr val="bg1"/>
                </a:solidFill>
                <a:effectLst>
                  <a:outerShdw blurRad="38100" dist="38100" dir="2700000" algn="tl">
                    <a:srgbClr val="000000">
                      <a:alpha val="43137"/>
                    </a:srgbClr>
                  </a:outerShdw>
                </a:effectLst>
                <a:latin typeface="Helvetica-Light" panose="020B0400000000000000" pitchFamily="34" charset="0"/>
              </a:rPr>
              <a:t>Firmly adheres to the face</a:t>
            </a:r>
            <a:endPar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endParaRP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Revitalizes the skin</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Improves skin tone</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Brightening effect</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Protects your skin</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Restores natural glow</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Gives skin moisturizing effect</a:t>
            </a:r>
          </a:p>
          <a:p>
            <a:pPr marL="171450" indent="-171450" algn="just">
              <a:lnSpc>
                <a:spcPct val="150000"/>
              </a:lnSpc>
              <a:buFontTx/>
              <a:buChar char="-"/>
            </a:pPr>
            <a:endParaRPr lang="en-US" altLang="ko-KR" sz="1100" dirty="0">
              <a:solidFill>
                <a:schemeClr val="bg1"/>
              </a:solidFill>
              <a:effectLst>
                <a:outerShdw blurRad="38100" dist="38100" dir="2700000" algn="tl">
                  <a:srgbClr val="000000">
                    <a:alpha val="43137"/>
                  </a:srgbClr>
                </a:outerShdw>
              </a:effectLst>
              <a:latin typeface="Helvetica-Light" panose="020B0400000000000000" pitchFamily="34" charset="0"/>
            </a:endParaRPr>
          </a:p>
          <a:p>
            <a:pPr algn="just">
              <a:lnSpc>
                <a:spcPct val="150000"/>
              </a:lnSpc>
            </a:pPr>
            <a:endParaRPr lang="en-US" altLang="ko-KR" sz="1600" dirty="0">
              <a:solidFill>
                <a:schemeClr val="bg1"/>
              </a:solidFill>
              <a:effectLst>
                <a:outerShdw blurRad="38100" dist="38100" dir="2700000" algn="tl">
                  <a:srgbClr val="000000">
                    <a:alpha val="43137"/>
                  </a:srgbClr>
                </a:outerShdw>
              </a:effectLst>
              <a:latin typeface="Helvetica75" panose="020B0800000000000000" pitchFamily="34" charset="0"/>
            </a:endParaRPr>
          </a:p>
          <a:p>
            <a:pPr algn="just">
              <a:lnSpc>
                <a:spcPct val="150000"/>
              </a:lnSpc>
            </a:pPr>
            <a:endParaRPr lang="en-US" altLang="ko-KR" sz="800" dirty="0">
              <a:solidFill>
                <a:schemeClr val="bg1"/>
              </a:solidFill>
              <a:effectLst>
                <a:outerShdw blurRad="38100" dist="38100" dir="2700000" algn="tl">
                  <a:srgbClr val="000000">
                    <a:alpha val="43137"/>
                  </a:srgbClr>
                </a:outerShdw>
              </a:effectLst>
              <a:latin typeface="Helvetica75" panose="020B0800000000000000" pitchFamily="34" charset="0"/>
            </a:endParaRPr>
          </a:p>
          <a:p>
            <a:pPr algn="just">
              <a:lnSpc>
                <a:spcPct val="150000"/>
              </a:lnSpc>
            </a:pPr>
            <a:r>
              <a:rPr lang="en-US" altLang="ko-KR" sz="1600" dirty="0">
                <a:solidFill>
                  <a:schemeClr val="bg1"/>
                </a:solidFill>
                <a:effectLst>
                  <a:outerShdw blurRad="38100" dist="38100" dir="2700000" algn="tl">
                    <a:srgbClr val="000000">
                      <a:alpha val="43137"/>
                    </a:srgbClr>
                  </a:outerShdw>
                </a:effectLst>
                <a:latin typeface="Helvetica75" panose="020B0800000000000000" pitchFamily="34" charset="0"/>
              </a:rPr>
              <a:t>· NET CONTENT</a:t>
            </a:r>
          </a:p>
          <a:p>
            <a:pPr algn="just">
              <a:lnSpc>
                <a:spcPct val="150000"/>
              </a:lnSpc>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  25 ml</a:t>
            </a:r>
            <a:endParaRPr lang="ko-KR" altLang="en-US" sz="1600" dirty="0">
              <a:solidFill>
                <a:schemeClr val="bg1"/>
              </a:solidFill>
              <a:effectLst>
                <a:outerShdw blurRad="38100" dist="38100" dir="2700000" algn="tl">
                  <a:srgbClr val="000000">
                    <a:alpha val="43137"/>
                  </a:srgbClr>
                </a:outerShdw>
              </a:effectLst>
              <a:latin typeface="Helvetica-Light" panose="020B0400000000000000"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161725" y="679508"/>
            <a:ext cx="4820550" cy="553998"/>
          </a:xfrm>
          <a:prstGeom prst="rect">
            <a:avLst/>
          </a:prstGeom>
          <a:noFill/>
        </p:spPr>
        <p:txBody>
          <a:bodyPr wrap="none" rtlCol="0">
            <a:spAutoFit/>
          </a:bodyPr>
          <a:lstStyle/>
          <a:p>
            <a:pPr algn="ctr"/>
            <a:r>
              <a:rPr lang="en-US" altLang="ko-KR" sz="3000" dirty="0">
                <a:solidFill>
                  <a:srgbClr val="C4D967"/>
                </a:solidFill>
                <a:latin typeface="Helvetica75" panose="020B0800000000000000" pitchFamily="34" charset="0"/>
              </a:rPr>
              <a:t>THE MAIN INGREDIENTS</a:t>
            </a:r>
            <a:endParaRPr lang="ko-KR" altLang="en-US" sz="3000" dirty="0">
              <a:solidFill>
                <a:srgbClr val="C4D967"/>
              </a:solidFill>
              <a:latin typeface="Helvetica75" panose="020B0800000000000000" pitchFamily="34" charset="0"/>
            </a:endParaRPr>
          </a:p>
        </p:txBody>
      </p:sp>
      <p:sp>
        <p:nvSpPr>
          <p:cNvPr id="5" name="TextBox 4"/>
          <p:cNvSpPr txBox="1"/>
          <p:nvPr/>
        </p:nvSpPr>
        <p:spPr>
          <a:xfrm>
            <a:off x="2553397" y="2793534"/>
            <a:ext cx="1688284" cy="353943"/>
          </a:xfrm>
          <a:prstGeom prst="rect">
            <a:avLst/>
          </a:prstGeom>
          <a:noFill/>
        </p:spPr>
        <p:txBody>
          <a:bodyPr wrap="none" rtlCol="0">
            <a:spAutoFit/>
          </a:bodyPr>
          <a:lstStyle/>
          <a:p>
            <a:pPr algn="ctr"/>
            <a:r>
              <a:rPr lang="en-US" altLang="ko-KR" sz="1200" dirty="0">
                <a:solidFill>
                  <a:srgbClr val="C4D967"/>
                </a:solidFill>
                <a:latin typeface="Helvetica75" panose="020B0800000000000000" pitchFamily="34" charset="0"/>
              </a:rPr>
              <a:t>TEA TREE EXTRACT</a:t>
            </a:r>
          </a:p>
          <a:p>
            <a:pPr algn="ctr"/>
            <a:endParaRPr lang="en-US" altLang="ko-KR" sz="500" dirty="0">
              <a:solidFill>
                <a:srgbClr val="98799F"/>
              </a:solidFill>
              <a:latin typeface="Helvetica75" panose="020B0800000000000000" pitchFamily="34" charset="0"/>
            </a:endParaRPr>
          </a:p>
        </p:txBody>
      </p:sp>
      <p:sp>
        <p:nvSpPr>
          <p:cNvPr id="6" name="TextBox 5"/>
          <p:cNvSpPr txBox="1"/>
          <p:nvPr/>
        </p:nvSpPr>
        <p:spPr>
          <a:xfrm>
            <a:off x="4879876" y="2793534"/>
            <a:ext cx="1733168" cy="353943"/>
          </a:xfrm>
          <a:prstGeom prst="rect">
            <a:avLst/>
          </a:prstGeom>
          <a:noFill/>
        </p:spPr>
        <p:txBody>
          <a:bodyPr wrap="none" rtlCol="0">
            <a:spAutoFit/>
          </a:bodyPr>
          <a:lstStyle/>
          <a:p>
            <a:pPr algn="ctr"/>
            <a:r>
              <a:rPr lang="en-US" altLang="ko-KR" sz="1200" dirty="0">
                <a:solidFill>
                  <a:srgbClr val="C4D967"/>
                </a:solidFill>
                <a:latin typeface="Helvetica75" panose="020B0800000000000000" pitchFamily="34" charset="0"/>
              </a:rPr>
              <a:t>PROPOLIS EXTRACT</a:t>
            </a:r>
          </a:p>
          <a:p>
            <a:pPr algn="ctr"/>
            <a:endParaRPr lang="en-US" altLang="ko-KR" sz="500" dirty="0">
              <a:solidFill>
                <a:srgbClr val="98799F"/>
              </a:solidFill>
              <a:latin typeface="Helvetica75" panose="020B0800000000000000" pitchFamily="34" charset="0"/>
            </a:endParaRPr>
          </a:p>
        </p:txBody>
      </p:sp>
      <p:sp>
        <p:nvSpPr>
          <p:cNvPr id="7" name="TextBox 6"/>
          <p:cNvSpPr txBox="1"/>
          <p:nvPr/>
        </p:nvSpPr>
        <p:spPr>
          <a:xfrm>
            <a:off x="2495079" y="5176007"/>
            <a:ext cx="1804918" cy="353943"/>
          </a:xfrm>
          <a:prstGeom prst="rect">
            <a:avLst/>
          </a:prstGeom>
          <a:noFill/>
        </p:spPr>
        <p:txBody>
          <a:bodyPr wrap="none" rtlCol="0">
            <a:spAutoFit/>
          </a:bodyPr>
          <a:lstStyle/>
          <a:p>
            <a:pPr algn="ctr"/>
            <a:r>
              <a:rPr lang="en-US" altLang="ko-KR" sz="1200" dirty="0">
                <a:solidFill>
                  <a:srgbClr val="C4D967"/>
                </a:solidFill>
                <a:latin typeface="Helvetica75" panose="020B0800000000000000" pitchFamily="34" charset="0"/>
              </a:rPr>
              <a:t>WITCH HAZEL WATER</a:t>
            </a:r>
          </a:p>
          <a:p>
            <a:pPr algn="ctr"/>
            <a:endParaRPr lang="en-US" altLang="ko-KR" sz="500" dirty="0">
              <a:solidFill>
                <a:srgbClr val="98799F"/>
              </a:solidFill>
              <a:latin typeface="Helvetica75" panose="020B0800000000000000" pitchFamily="34" charset="0"/>
            </a:endParaRPr>
          </a:p>
        </p:txBody>
      </p:sp>
      <p:sp>
        <p:nvSpPr>
          <p:cNvPr id="8" name="TextBox 7"/>
          <p:cNvSpPr txBox="1"/>
          <p:nvPr/>
        </p:nvSpPr>
        <p:spPr>
          <a:xfrm>
            <a:off x="4773499" y="5176007"/>
            <a:ext cx="1945917" cy="353943"/>
          </a:xfrm>
          <a:prstGeom prst="rect">
            <a:avLst/>
          </a:prstGeom>
          <a:noFill/>
        </p:spPr>
        <p:txBody>
          <a:bodyPr wrap="none" rtlCol="0">
            <a:spAutoFit/>
          </a:bodyPr>
          <a:lstStyle/>
          <a:p>
            <a:pPr algn="ctr"/>
            <a:r>
              <a:rPr lang="en-US" altLang="ko-KR" sz="1200" dirty="0">
                <a:solidFill>
                  <a:srgbClr val="C4D967"/>
                </a:solidFill>
                <a:latin typeface="Helvetica75" panose="020B0800000000000000" pitchFamily="34" charset="0"/>
              </a:rPr>
              <a:t>GANODERMA EXTRACT</a:t>
            </a:r>
          </a:p>
          <a:p>
            <a:pPr algn="ctr"/>
            <a:endParaRPr lang="en-US" altLang="ko-KR" sz="500" dirty="0">
              <a:solidFill>
                <a:srgbClr val="98799F"/>
              </a:solidFill>
              <a:latin typeface="Helvetica75" panose="020B0800000000000000"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423895" y="4362275"/>
            <a:ext cx="2608471" cy="369332"/>
          </a:xfrm>
          <a:prstGeom prst="rect">
            <a:avLst/>
          </a:prstGeom>
          <a:noFill/>
        </p:spPr>
        <p:txBody>
          <a:bodyPr wrap="none" rtlCol="0">
            <a:spAutoFit/>
          </a:bodyPr>
          <a:lstStyle/>
          <a:p>
            <a:pPr algn="ctr"/>
            <a:r>
              <a:rPr lang="en-US" altLang="ko-KR" dirty="0">
                <a:solidFill>
                  <a:schemeClr val="tx1">
                    <a:lumMod val="65000"/>
                    <a:lumOff val="35000"/>
                  </a:schemeClr>
                </a:solidFill>
                <a:latin typeface="Helvetica75" panose="020B0800000000000000" pitchFamily="34" charset="0"/>
              </a:rPr>
              <a:t>Calming &amp; Tranquilizing</a:t>
            </a:r>
            <a:endParaRPr lang="ko-KR" altLang="en-US" dirty="0">
              <a:solidFill>
                <a:schemeClr val="tx1">
                  <a:lumMod val="65000"/>
                  <a:lumOff val="35000"/>
                </a:schemeClr>
              </a:solidFill>
              <a:latin typeface="Helvetica-Light" panose="020B0400000000000000" pitchFamily="34" charset="0"/>
            </a:endParaRPr>
          </a:p>
        </p:txBody>
      </p:sp>
      <p:sp>
        <p:nvSpPr>
          <p:cNvPr id="5" name="TextBox 4"/>
          <p:cNvSpPr txBox="1"/>
          <p:nvPr/>
        </p:nvSpPr>
        <p:spPr>
          <a:xfrm>
            <a:off x="4130482" y="1902144"/>
            <a:ext cx="4214198" cy="4074385"/>
          </a:xfrm>
          <a:prstGeom prst="rect">
            <a:avLst/>
          </a:prstGeom>
          <a:noFill/>
        </p:spPr>
        <p:txBody>
          <a:bodyPr wrap="square" rtlCol="0">
            <a:spAutoFit/>
          </a:bodyPr>
          <a:lstStyle/>
          <a:p>
            <a:pPr algn="just">
              <a:lnSpc>
                <a:spcPct val="150000"/>
              </a:lnSpc>
            </a:pPr>
            <a:r>
              <a:rPr lang="en-US" altLang="ko-KR" sz="2400" dirty="0">
                <a:solidFill>
                  <a:schemeClr val="bg1"/>
                </a:solidFill>
                <a:effectLst>
                  <a:outerShdw blurRad="38100" dist="38100" dir="2700000" algn="tl">
                    <a:srgbClr val="000000">
                      <a:alpha val="43137"/>
                    </a:srgbClr>
                  </a:outerShdw>
                </a:effectLst>
                <a:latin typeface="Helvetica75" panose="020B0800000000000000" pitchFamily="34" charset="0"/>
              </a:rPr>
              <a:t>· Efficacy and Effect</a:t>
            </a:r>
          </a:p>
          <a:p>
            <a:pPr algn="just">
              <a:lnSpc>
                <a:spcPct val="150000"/>
              </a:lnSpc>
            </a:pPr>
            <a:endParaRPr lang="en-US" altLang="ko-KR" sz="500" dirty="0">
              <a:solidFill>
                <a:schemeClr val="bg1"/>
              </a:solidFill>
              <a:effectLst>
                <a:outerShdw blurRad="38100" dist="19050" dir="2700000" algn="tl" rotWithShape="0">
                  <a:schemeClr val="dk1">
                    <a:alpha val="40000"/>
                  </a:schemeClr>
                </a:outerShdw>
              </a:effectLst>
              <a:latin typeface="Helvetica-Light" panose="020B0400000000000000" pitchFamily="34" charset="0"/>
            </a:endParaRPr>
          </a:p>
          <a:p>
            <a:pPr marL="171450" indent="-171450" algn="just">
              <a:lnSpc>
                <a:spcPct val="150000"/>
              </a:lnSpc>
              <a:buFontTx/>
              <a:buChar char="-"/>
            </a:pPr>
            <a:r>
              <a:rPr lang="en-SG" altLang="en-US" sz="1600" dirty="0">
                <a:solidFill>
                  <a:schemeClr val="bg1"/>
                </a:solidFill>
                <a:effectLst>
                  <a:outerShdw blurRad="38100" dist="38100" dir="2700000" algn="tl">
                    <a:srgbClr val="000000">
                      <a:alpha val="43137"/>
                    </a:srgbClr>
                  </a:outerShdw>
                </a:effectLst>
                <a:latin typeface="Helvetica-Light" panose="020B0400000000000000" pitchFamily="34" charset="0"/>
              </a:rPr>
              <a:t>Firmly adheres to the face</a:t>
            </a:r>
            <a:endPar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endParaRP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Provides feeling of skin moisturizing</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Instantly soothes the skin</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Protects your skin</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Improves the appearance of skin</a:t>
            </a:r>
          </a:p>
          <a:p>
            <a:pPr marL="171450" indent="-171450" algn="just">
              <a:lnSpc>
                <a:spcPct val="150000"/>
              </a:lnSpc>
              <a:buFontTx/>
              <a:buChar char="-"/>
            </a:pP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Skin looks rested after application</a:t>
            </a:r>
            <a:endParaRPr lang="en-US" altLang="ko-KR" sz="1600" dirty="0">
              <a:solidFill>
                <a:schemeClr val="tx1"/>
              </a:solidFill>
              <a:effectLst>
                <a:outerShdw blurRad="38100" dist="38100" dir="2700000" algn="tl">
                  <a:srgbClr val="000000">
                    <a:alpha val="43137"/>
                  </a:srgbClr>
                </a:outerShdw>
              </a:effectLst>
              <a:latin typeface="Helvetica-Light" panose="020B0400000000000000" pitchFamily="34" charset="0"/>
            </a:endParaRPr>
          </a:p>
          <a:p>
            <a:pPr marL="171450" indent="-171450" algn="just">
              <a:lnSpc>
                <a:spcPct val="150000"/>
              </a:lnSpc>
              <a:buFontTx/>
              <a:buChar char="-"/>
            </a:pPr>
            <a:endParaRPr lang="en-US" altLang="ko-KR" sz="1400" dirty="0">
              <a:solidFill>
                <a:schemeClr val="tx1"/>
              </a:solidFill>
              <a:effectLst>
                <a:outerShdw blurRad="38100" dist="19050" dir="2700000" algn="tl" rotWithShape="0">
                  <a:schemeClr val="dk1">
                    <a:alpha val="40000"/>
                  </a:schemeClr>
                </a:outerShdw>
              </a:effectLst>
              <a:latin typeface="Helvetica-Light" panose="020B0400000000000000" pitchFamily="34" charset="0"/>
            </a:endParaRPr>
          </a:p>
          <a:p>
            <a:pPr algn="just">
              <a:lnSpc>
                <a:spcPct val="150000"/>
              </a:lnSpc>
            </a:pPr>
            <a:r>
              <a:rPr lang="en-US" altLang="ko-KR" sz="1600" dirty="0">
                <a:solidFill>
                  <a:schemeClr val="bg1"/>
                </a:solidFill>
                <a:effectLst>
                  <a:outerShdw blurRad="38100" dist="19050" dir="2700000" algn="tl" rotWithShape="0">
                    <a:schemeClr val="dk1">
                      <a:alpha val="40000"/>
                    </a:schemeClr>
                  </a:outerShdw>
                </a:effectLst>
                <a:latin typeface="Helvetica75" panose="020B0800000000000000" pitchFamily="34" charset="0"/>
              </a:rPr>
              <a:t>· NET CONTENT</a:t>
            </a:r>
            <a:endParaRPr lang="en-US" altLang="ko-KR" sz="1600" dirty="0">
              <a:solidFill>
                <a:schemeClr val="tx1"/>
              </a:solidFill>
              <a:effectLst>
                <a:outerShdw blurRad="38100" dist="19050" dir="2700000" algn="tl" rotWithShape="0">
                  <a:schemeClr val="dk1">
                    <a:alpha val="40000"/>
                  </a:schemeClr>
                </a:outerShdw>
              </a:effectLst>
              <a:latin typeface="Helvetica75" panose="020B0800000000000000" pitchFamily="34" charset="0"/>
            </a:endParaRPr>
          </a:p>
          <a:p>
            <a:pPr algn="just">
              <a:lnSpc>
                <a:spcPct val="150000"/>
              </a:lnSpc>
            </a:pPr>
            <a:r>
              <a:rPr lang="en-US" altLang="ko-KR" sz="1400" dirty="0">
                <a:solidFill>
                  <a:schemeClr val="bg1"/>
                </a:solidFill>
                <a:effectLst>
                  <a:outerShdw blurRad="38100" dist="38100" dir="2700000" algn="tl">
                    <a:srgbClr val="000000">
                      <a:alpha val="43137"/>
                    </a:srgbClr>
                  </a:outerShdw>
                </a:effectLst>
                <a:latin typeface="Helvetica-Light" panose="020B0400000000000000" pitchFamily="34" charset="0"/>
              </a:rPr>
              <a:t>  </a:t>
            </a:r>
            <a:r>
              <a:rPr lang="en-US" altLang="ko-KR" sz="1600" dirty="0">
                <a:solidFill>
                  <a:schemeClr val="bg1"/>
                </a:solidFill>
                <a:effectLst>
                  <a:outerShdw blurRad="38100" dist="38100" dir="2700000" algn="tl">
                    <a:srgbClr val="000000">
                      <a:alpha val="43137"/>
                    </a:srgbClr>
                  </a:outerShdw>
                </a:effectLst>
                <a:latin typeface="Helvetica-Light" panose="020B0400000000000000" pitchFamily="34" charset="0"/>
              </a:rPr>
              <a:t>25 ml</a:t>
            </a:r>
            <a:endParaRPr lang="ko-KR" altLang="en-US" sz="1600" dirty="0">
              <a:solidFill>
                <a:schemeClr val="bg1"/>
              </a:solidFill>
              <a:effectLst>
                <a:outerShdw blurRad="38100" dist="38100" dir="2700000" algn="tl">
                  <a:srgbClr val="000000">
                    <a:alpha val="43137"/>
                  </a:srgbClr>
                </a:outerShdw>
              </a:effectLst>
              <a:latin typeface="Helvetica-Light" panose="020B0400000000000000"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249</Words>
  <Application>Microsoft Office PowerPoint</Application>
  <PresentationFormat>Prezentácia na obrazovke (4:3)</PresentationFormat>
  <Paragraphs>71</Paragraphs>
  <Slides>13</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13</vt:i4>
      </vt:variant>
    </vt:vector>
  </HeadingPairs>
  <TitlesOfParts>
    <vt:vector size="19" baseType="lpstr">
      <vt:lpstr>Arial</vt:lpstr>
      <vt:lpstr>Calibri</vt:lpstr>
      <vt:lpstr>Calibri Light</vt:lpstr>
      <vt:lpstr>Helvetica75</vt:lpstr>
      <vt:lpstr>Helvetica-Light</vt:lpstr>
      <vt:lpstr>Office 테마</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YP59472</dc:creator>
  <cp:lastModifiedBy>PC</cp:lastModifiedBy>
  <cp:revision>32</cp:revision>
  <cp:lastPrinted>2018-11-05T04:47:00Z</cp:lastPrinted>
  <dcterms:created xsi:type="dcterms:W3CDTF">2018-09-17T02:15:00Z</dcterms:created>
  <dcterms:modified xsi:type="dcterms:W3CDTF">2018-12-11T08:03:17Z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